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6" d="100"/>
          <a:sy n="116" d="100"/>
        </p:scale>
        <p:origin x="3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5E11D60-BF8B-4020-A5DF-FE25680AF206}" type="datetimeFigureOut">
              <a:rPr lang="fr-FR" smtClean="0"/>
              <a:t>12/04/2017</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16374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5E11D60-BF8B-4020-A5DF-FE25680AF206}" type="datetimeFigureOut">
              <a:rPr lang="fr-FR" smtClean="0"/>
              <a:t>12/04/2017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51660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5E11D60-BF8B-4020-A5DF-FE25680AF206}" type="datetimeFigureOut">
              <a:rPr lang="fr-FR" smtClean="0"/>
              <a:t>12/04/2017</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60C7CC-21A6-41DC-9850-65633F7A173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436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5E11D60-BF8B-4020-A5DF-FE25680AF206}" type="datetimeFigureOut">
              <a:rPr lang="fr-FR" smtClean="0"/>
              <a:t>12/04/2017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679876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5E11D60-BF8B-4020-A5DF-FE25680AF206}" type="datetimeFigureOut">
              <a:rPr lang="fr-FR" smtClean="0"/>
              <a:t>12/04/2017</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60C7CC-21A6-41DC-9850-65633F7A173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5555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5E11D60-BF8B-4020-A5DF-FE25680AF206}" type="datetimeFigureOut">
              <a:rPr lang="fr-FR" smtClean="0"/>
              <a:t>12/04/2017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770519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E11D60-BF8B-4020-A5DF-FE25680AF206}" type="datetimeFigureOut">
              <a:rPr lang="fr-FR" smtClean="0"/>
              <a:t>12/04/2017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1599980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E11D60-BF8B-4020-A5DF-FE25680AF206}" type="datetimeFigureOut">
              <a:rPr lang="fr-FR" smtClean="0"/>
              <a:t>12/04/2017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413771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E11D60-BF8B-4020-A5DF-FE25680AF206}" type="datetimeFigureOut">
              <a:rPr lang="fr-FR" smtClean="0"/>
              <a:t>12/04/2017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150942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5E11D60-BF8B-4020-A5DF-FE25680AF206}" type="datetimeFigureOut">
              <a:rPr lang="fr-FR" smtClean="0"/>
              <a:t>12/04/2017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684833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5E11D60-BF8B-4020-A5DF-FE25680AF206}" type="datetimeFigureOut">
              <a:rPr lang="fr-FR" smtClean="0"/>
              <a:t>12/04/2017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03334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5E11D60-BF8B-4020-A5DF-FE25680AF206}" type="datetimeFigureOut">
              <a:rPr lang="fr-FR" smtClean="0"/>
              <a:t>12/04/2017</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8456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5E11D60-BF8B-4020-A5DF-FE25680AF206}" type="datetimeFigureOut">
              <a:rPr lang="fr-FR" smtClean="0"/>
              <a:t>12/04/2017</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60247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11D60-BF8B-4020-A5DF-FE25680AF206}" type="datetimeFigureOut">
              <a:rPr lang="fr-FR" smtClean="0"/>
              <a:t>12/04/2017</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2451624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E11D60-BF8B-4020-A5DF-FE25680AF206}" type="datetimeFigureOut">
              <a:rPr lang="fr-FR" smtClean="0"/>
              <a:t>12/04/2017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407004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E11D60-BF8B-4020-A5DF-FE25680AF206}" type="datetimeFigureOut">
              <a:rPr lang="fr-FR" smtClean="0"/>
              <a:t>12/04/2017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60C7CC-21A6-41DC-9850-65633F7A1739}" type="slidenum">
              <a:rPr lang="fr-FR" smtClean="0"/>
              <a:t>‹N°›</a:t>
            </a:fld>
            <a:endParaRPr lang="fr-FR"/>
          </a:p>
        </p:txBody>
      </p:sp>
    </p:spTree>
    <p:extLst>
      <p:ext uri="{BB962C8B-B14F-4D97-AF65-F5344CB8AC3E}">
        <p14:creationId xmlns:p14="http://schemas.microsoft.com/office/powerpoint/2010/main" val="300835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E11D60-BF8B-4020-A5DF-FE25680AF206}" type="datetimeFigureOut">
              <a:rPr lang="fr-FR" smtClean="0"/>
              <a:t>12/04/2017</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60C7CC-21A6-41DC-9850-65633F7A1739}" type="slidenum">
              <a:rPr lang="fr-FR" smtClean="0"/>
              <a:t>‹N°›</a:t>
            </a:fld>
            <a:endParaRPr lang="fr-FR"/>
          </a:p>
        </p:txBody>
      </p:sp>
    </p:spTree>
    <p:extLst>
      <p:ext uri="{BB962C8B-B14F-4D97-AF65-F5344CB8AC3E}">
        <p14:creationId xmlns:p14="http://schemas.microsoft.com/office/powerpoint/2010/main" val="4045108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6300" y="225090"/>
            <a:ext cx="10515600" cy="4351338"/>
          </a:xfrm>
        </p:spPr>
        <p:txBody>
          <a:bodyPr/>
          <a:lstStyle/>
          <a:p>
            <a:pPr marL="0" lvl="0" indent="0" eaLnBrk="0" fontAlgn="base" hangingPunct="0">
              <a:lnSpc>
                <a:spcPct val="100000"/>
              </a:lnSpc>
              <a:spcBef>
                <a:spcPct val="0"/>
              </a:spcBef>
              <a:spcAft>
                <a:spcPct val="0"/>
              </a:spcAft>
              <a:buNone/>
              <a:tabLst>
                <a:tab pos="1808163" algn="l"/>
              </a:tabLst>
            </a:pPr>
            <a:endParaRPr kumimoji="0" lang="fr-FR" altLang="fr-FR" b="1" i="0" u="none" strike="noStrike" cap="none" normalizeH="0" baseline="0" dirty="0" smtClean="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None/>
              <a:tabLst>
                <a:tab pos="1808163" algn="l"/>
              </a:tabLst>
            </a:pPr>
            <a:endParaRPr kumimoji="0" lang="fr-FR" altLang="fr-FR" b="1" i="0" u="none" strike="noStrike" cap="none" normalizeH="0" baseline="0" dirty="0" smtClean="0">
              <a:ln>
                <a:noFill/>
              </a:ln>
              <a:solidFill>
                <a:schemeClr val="tx1"/>
              </a:solidFill>
              <a:effectLst/>
              <a:ea typeface="Times New Roman" panose="02020603050405020304" pitchFamily="18" charset="0"/>
            </a:endParaRPr>
          </a:p>
          <a:p>
            <a:pPr marL="0" lvl="0" indent="0" algn="ctr" eaLnBrk="0" fontAlgn="base" hangingPunct="0">
              <a:lnSpc>
                <a:spcPct val="100000"/>
              </a:lnSpc>
              <a:spcBef>
                <a:spcPct val="0"/>
              </a:spcBef>
              <a:spcAft>
                <a:spcPct val="0"/>
              </a:spcAft>
              <a:buNone/>
              <a:tabLst>
                <a:tab pos="1808163" algn="l"/>
              </a:tabLst>
            </a:pPr>
            <a:r>
              <a:rPr kumimoji="0" lang="fr-FR" altLang="fr-FR" sz="1200" b="1" i="0" u="none" strike="noStrike" cap="none" normalizeH="0" baseline="0" dirty="0" smtClean="0">
                <a:ln>
                  <a:noFill/>
                </a:ln>
                <a:solidFill>
                  <a:schemeClr val="tx1"/>
                </a:solidFill>
                <a:effectLst/>
                <a:ea typeface="Times New Roman" panose="02020603050405020304" pitchFamily="18" charset="0"/>
              </a:rPr>
              <a:t>MINISTERE DE LA SANTE PUBLIQUE ET DE LA POPULATION</a:t>
            </a:r>
          </a:p>
          <a:p>
            <a:pPr marL="0" lvl="0" indent="0" algn="ctr" eaLnBrk="0" fontAlgn="base" hangingPunct="0">
              <a:lnSpc>
                <a:spcPct val="100000"/>
              </a:lnSpc>
              <a:spcBef>
                <a:spcPct val="0"/>
              </a:spcBef>
              <a:spcAft>
                <a:spcPct val="0"/>
              </a:spcAft>
              <a:buNone/>
              <a:tabLst>
                <a:tab pos="1808163" algn="l"/>
              </a:tabLst>
            </a:pPr>
            <a:endParaRPr kumimoji="0" lang="fr-FR" altLang="fr-FR" sz="1200" b="0" i="0" u="none" strike="noStrike" cap="none" normalizeH="0" baseline="0" dirty="0" smtClean="0">
              <a:ln>
                <a:noFill/>
              </a:ln>
              <a:solidFill>
                <a:schemeClr val="tx1"/>
              </a:solidFill>
              <a:effectLst/>
              <a:latin typeface="Arial" panose="020B0604020202020204" pitchFamily="34" charset="0"/>
            </a:endParaRPr>
          </a:p>
          <a:p>
            <a:pPr marL="0" lvl="0" indent="0" algn="ctr" eaLnBrk="0" fontAlgn="base" hangingPunct="0">
              <a:lnSpc>
                <a:spcPct val="100000"/>
              </a:lnSpc>
              <a:spcBef>
                <a:spcPct val="0"/>
              </a:spcBef>
              <a:spcAft>
                <a:spcPct val="0"/>
              </a:spcAft>
              <a:buNone/>
              <a:tabLst>
                <a:tab pos="1808163" algn="l"/>
              </a:tabLst>
            </a:pPr>
            <a:r>
              <a:rPr kumimoji="0" lang="fr-FR" altLang="fr-FR"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COMMISSION COMMUNICATION</a:t>
            </a:r>
          </a:p>
          <a:p>
            <a:pPr marL="0" lvl="0" indent="0" algn="ctr" eaLnBrk="0" fontAlgn="base" hangingPunct="0">
              <a:lnSpc>
                <a:spcPct val="100000"/>
              </a:lnSpc>
              <a:spcBef>
                <a:spcPct val="0"/>
              </a:spcBef>
              <a:spcAft>
                <a:spcPct val="0"/>
              </a:spcAft>
              <a:buNone/>
              <a:tabLst>
                <a:tab pos="1808163" algn="l"/>
              </a:tabLst>
            </a:pPr>
            <a:endParaRPr kumimoji="0" lang="fr-FR" altLang="fr-FR"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lvl="0" indent="0" algn="ctr" eaLnBrk="0" fontAlgn="base" hangingPunct="0">
              <a:lnSpc>
                <a:spcPct val="100000"/>
              </a:lnSpc>
              <a:spcBef>
                <a:spcPct val="0"/>
              </a:spcBef>
              <a:spcAft>
                <a:spcPct val="0"/>
              </a:spcAft>
              <a:buNone/>
              <a:tabLst>
                <a:tab pos="1808163" algn="l"/>
              </a:tabLst>
            </a:pPr>
            <a:r>
              <a:rPr kumimoji="0" lang="fr-FR" altLang="fr-FR" sz="4000" b="1" i="0" u="none" strike="noStrike" cap="none" normalizeH="0" baseline="0" dirty="0" smtClean="0">
                <a:ln>
                  <a:noFill/>
                </a:ln>
                <a:solidFill>
                  <a:srgbClr val="C45911"/>
                </a:solidFill>
                <a:effectLst/>
                <a:latin typeface="Lucida Sans Unicode" panose="020B0602030504020204" pitchFamily="34" charset="0"/>
                <a:ea typeface="Times New Roman" panose="02020603050405020304" pitchFamily="18" charset="0"/>
                <a:cs typeface="Lucida Sans Unicode" panose="020B0602030504020204" pitchFamily="34" charset="0"/>
              </a:rPr>
              <a:t>GUIDE MEDIA</a:t>
            </a:r>
            <a:endParaRPr kumimoji="0" lang="fr-FR" altLang="fr-FR" sz="4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fr-FR" dirty="0"/>
          </a:p>
        </p:txBody>
      </p:sp>
      <p:pic>
        <p:nvPicPr>
          <p:cNvPr id="3073" name="Imag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554" y="6164920"/>
            <a:ext cx="1917700" cy="5778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Image 9" descr="image tb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1375" y="2993157"/>
            <a:ext cx="296545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Image 2" descr="Logo Gab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45966" y="55092"/>
            <a:ext cx="14859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 6" descr="UNICEF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38938" y="6300628"/>
            <a:ext cx="1368425" cy="5302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0" y="276791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fr-FR"/>
          </a:p>
        </p:txBody>
      </p:sp>
      <p:sp>
        <p:nvSpPr>
          <p:cNvPr id="6" name="Rectangle 6"/>
          <p:cNvSpPr>
            <a:spLocks noChangeArrowheads="1"/>
          </p:cNvSpPr>
          <p:nvPr/>
        </p:nvSpPr>
        <p:spPr bwMode="auto">
          <a:xfrm>
            <a:off x="3858224" y="2216159"/>
            <a:ext cx="4493538"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eaLnBrk="0" fontAlgn="base" hangingPunct="0">
              <a:spcBef>
                <a:spcPct val="0"/>
              </a:spcBef>
              <a:spcAft>
                <a:spcPct val="0"/>
              </a:spcAft>
              <a:tabLst>
                <a:tab pos="1808163" algn="l"/>
              </a:tabLst>
              <a:defRPr>
                <a:solidFill>
                  <a:schemeClr val="tx1"/>
                </a:solidFill>
                <a:latin typeface="Arial" panose="020B0604020202020204" pitchFamily="34" charset="0"/>
              </a:defRPr>
            </a:lvl1pPr>
            <a:lvl2pPr eaLnBrk="0" fontAlgn="base" hangingPunct="0">
              <a:spcBef>
                <a:spcPct val="0"/>
              </a:spcBef>
              <a:spcAft>
                <a:spcPct val="0"/>
              </a:spcAft>
              <a:tabLst>
                <a:tab pos="1808163" algn="l"/>
              </a:tabLst>
              <a:defRPr>
                <a:solidFill>
                  <a:schemeClr val="tx1"/>
                </a:solidFill>
                <a:latin typeface="Arial" panose="020B0604020202020204" pitchFamily="34" charset="0"/>
              </a:defRPr>
            </a:lvl2pPr>
            <a:lvl3pPr eaLnBrk="0" fontAlgn="base" hangingPunct="0">
              <a:spcBef>
                <a:spcPct val="0"/>
              </a:spcBef>
              <a:spcAft>
                <a:spcPct val="0"/>
              </a:spcAft>
              <a:tabLst>
                <a:tab pos="1808163" algn="l"/>
              </a:tabLst>
              <a:defRPr>
                <a:solidFill>
                  <a:schemeClr val="tx1"/>
                </a:solidFill>
                <a:latin typeface="Arial" panose="020B0604020202020204" pitchFamily="34" charset="0"/>
              </a:defRPr>
            </a:lvl3pPr>
            <a:lvl4pPr eaLnBrk="0" fontAlgn="base" hangingPunct="0">
              <a:spcBef>
                <a:spcPct val="0"/>
              </a:spcBef>
              <a:spcAft>
                <a:spcPct val="0"/>
              </a:spcAft>
              <a:tabLst>
                <a:tab pos="1808163" algn="l"/>
              </a:tabLst>
              <a:defRPr>
                <a:solidFill>
                  <a:schemeClr val="tx1"/>
                </a:solidFill>
                <a:latin typeface="Arial" panose="020B0604020202020204" pitchFamily="34" charset="0"/>
              </a:defRPr>
            </a:lvl4pPr>
            <a:lvl5pPr eaLnBrk="0" fontAlgn="base" hangingPunct="0">
              <a:spcBef>
                <a:spcPct val="0"/>
              </a:spcBef>
              <a:spcAft>
                <a:spcPct val="0"/>
              </a:spcAft>
              <a:tabLst>
                <a:tab pos="1808163" algn="l"/>
              </a:tabLst>
              <a:defRPr>
                <a:solidFill>
                  <a:schemeClr val="tx1"/>
                </a:solidFill>
                <a:latin typeface="Arial" panose="020B0604020202020204" pitchFamily="34" charset="0"/>
              </a:defRPr>
            </a:lvl5pPr>
            <a:lvl6pPr eaLnBrk="0" fontAlgn="base" hangingPunct="0">
              <a:spcBef>
                <a:spcPct val="0"/>
              </a:spcBef>
              <a:spcAft>
                <a:spcPct val="0"/>
              </a:spcAft>
              <a:tabLst>
                <a:tab pos="1808163" algn="l"/>
              </a:tabLst>
              <a:defRPr>
                <a:solidFill>
                  <a:schemeClr val="tx1"/>
                </a:solidFill>
                <a:latin typeface="Arial" panose="020B0604020202020204" pitchFamily="34" charset="0"/>
              </a:defRPr>
            </a:lvl6pPr>
            <a:lvl7pPr eaLnBrk="0" fontAlgn="base" hangingPunct="0">
              <a:spcBef>
                <a:spcPct val="0"/>
              </a:spcBef>
              <a:spcAft>
                <a:spcPct val="0"/>
              </a:spcAft>
              <a:tabLst>
                <a:tab pos="1808163" algn="l"/>
              </a:tabLst>
              <a:defRPr>
                <a:solidFill>
                  <a:schemeClr val="tx1"/>
                </a:solidFill>
                <a:latin typeface="Arial" panose="020B0604020202020204" pitchFamily="34" charset="0"/>
              </a:defRPr>
            </a:lvl7pPr>
            <a:lvl8pPr eaLnBrk="0" fontAlgn="base" hangingPunct="0">
              <a:spcBef>
                <a:spcPct val="0"/>
              </a:spcBef>
              <a:spcAft>
                <a:spcPct val="0"/>
              </a:spcAft>
              <a:tabLst>
                <a:tab pos="1808163" algn="l"/>
              </a:tabLst>
              <a:defRPr>
                <a:solidFill>
                  <a:schemeClr val="tx1"/>
                </a:solidFill>
                <a:latin typeface="Arial" panose="020B0604020202020204" pitchFamily="34" charset="0"/>
              </a:defRPr>
            </a:lvl8pPr>
            <a:lvl9pPr eaLnBrk="0" fontAlgn="base" hangingPunct="0">
              <a:spcBef>
                <a:spcPct val="0"/>
              </a:spcBef>
              <a:spcAft>
                <a:spcPct val="0"/>
              </a:spcAft>
              <a:tabLst>
                <a:tab pos="1808163"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808163" algn="l"/>
              </a:tabLst>
            </a:pPr>
            <a:r>
              <a:rPr kumimoji="0" lang="fr-FR" altLang="fr-FR" sz="1600" b="1"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 </a:t>
            </a:r>
            <a:endParaRPr kumimoji="0" lang="fr-FR" altLang="fr-FR" sz="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8163" algn="l"/>
              </a:tabLst>
            </a:pPr>
            <a:r>
              <a:rPr kumimoji="0" lang="fr-FR" altLang="fr-FR" sz="1400" b="1"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CAMPAGNE NATIONALE DE VACCINATION</a:t>
            </a:r>
            <a:endParaRPr kumimoji="0" lang="fr-FR" altLang="fr-FR" sz="1400"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8163" algn="l"/>
              </a:tabLst>
            </a:pPr>
            <a:r>
              <a:rPr kumimoji="0" lang="fr-FR" altLang="fr-FR" sz="1400" b="1"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CONTRE LAROUGEOLE COUPLEE A LA VITAMINE A</a:t>
            </a:r>
            <a:endParaRPr kumimoji="0" lang="fr-FR" altLang="fr-FR" sz="1400"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8163" algn="l"/>
              </a:tabLst>
            </a:pPr>
            <a:endParaRPr kumimoji="0" lang="fr-FR" altLang="fr-FR" sz="1400" b="0" i="0" u="none" strike="noStrike" cap="none" normalizeH="0" baseline="0" dirty="0" smtClean="0">
              <a:ln>
                <a:noFill/>
              </a:ln>
              <a:solidFill>
                <a:schemeClr val="tx1"/>
              </a:solidFill>
              <a:effectLst/>
            </a:endParaRPr>
          </a:p>
        </p:txBody>
      </p:sp>
      <p:sp>
        <p:nvSpPr>
          <p:cNvPr id="7" name="Rectangle 7"/>
          <p:cNvSpPr>
            <a:spLocks noChangeArrowheads="1"/>
          </p:cNvSpPr>
          <p:nvPr/>
        </p:nvSpPr>
        <p:spPr bwMode="auto">
          <a:xfrm>
            <a:off x="0" y="4869367"/>
            <a:ext cx="7871254"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altLang="fr-FR" sz="1400" b="1"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                                                                                 Les </a:t>
            </a:r>
            <a:r>
              <a:rPr kumimoji="0" lang="fr-FR" altLang="fr-FR" sz="1400" b="1" i="0" u="none" strike="noStrike" cap="none" normalizeH="0" baseline="0" dirty="0" smtClean="0">
                <a:ln>
                  <a:noFill/>
                </a:ln>
                <a:solidFill>
                  <a:srgbClr val="FF0000"/>
                </a:solidFill>
                <a:effectLst/>
                <a:latin typeface="Lucida Sans Unicode" panose="020B0602030504020204" pitchFamily="34" charset="0"/>
                <a:ea typeface="Times New Roman" panose="02020603050405020304" pitchFamily="18" charset="0"/>
                <a:cs typeface="Lucida Sans Unicode" panose="020B0602030504020204" pitchFamily="34" charset="0"/>
              </a:rPr>
              <a:t>19, 20, 21, 22 </a:t>
            </a:r>
            <a:r>
              <a:rPr kumimoji="0" lang="fr-FR" altLang="fr-FR" sz="1400" b="1"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et </a:t>
            </a:r>
            <a:r>
              <a:rPr kumimoji="0" lang="fr-FR" altLang="fr-FR" sz="1400" b="1" i="0" u="none" strike="noStrike" cap="none" normalizeH="0" baseline="0" dirty="0" smtClean="0">
                <a:ln>
                  <a:noFill/>
                </a:ln>
                <a:solidFill>
                  <a:srgbClr val="FF0000"/>
                </a:solidFill>
                <a:effectLst/>
                <a:latin typeface="Lucida Sans Unicode" panose="020B0602030504020204" pitchFamily="34" charset="0"/>
                <a:ea typeface="Times New Roman" panose="02020603050405020304" pitchFamily="18" charset="0"/>
                <a:cs typeface="Lucida Sans Unicode" panose="020B0602030504020204" pitchFamily="34" charset="0"/>
              </a:rPr>
              <a:t>23 </a:t>
            </a:r>
            <a:r>
              <a:rPr kumimoji="0" lang="fr-FR" altLang="fr-FR" sz="1400" b="1"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avril 2017</a:t>
            </a:r>
            <a:endParaRPr kumimoji="0" lang="fr-FR" altLang="fr-FR" sz="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fr-FR" altLang="fr-FR" sz="1200" b="1"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A l’intention des :</a:t>
            </a:r>
            <a:endParaRPr kumimoji="0" lang="fr-FR" altLang="fr-FR" sz="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altLang="fr-FR" sz="1200" b="0"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Journalistes</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altLang="fr-FR" sz="1200" b="0"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Animateurs des radios</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altLang="fr-FR" sz="1200" b="0"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Chroniqueurs </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fr-FR" altLang="fr-FR" sz="1200" b="0" i="0" u="none" strike="noStrike" cap="none" normalizeH="0" baseline="0" dirty="0" smtClean="0">
                <a:ln>
                  <a:noFill/>
                </a:ln>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Producteurs d’émissions</a:t>
            </a:r>
            <a:endParaRPr kumimoji="0" lang="fr-FR" altLang="fr-FR" sz="1600" b="0" i="1" u="none" strike="noStrike" cap="none" normalizeH="0" baseline="0" dirty="0" smtClean="0">
              <a:ln>
                <a:noFill/>
              </a:ln>
              <a:solidFill>
                <a:schemeClr val="tx1"/>
              </a:solidFill>
              <a:effectLst/>
              <a:ea typeface="Times New Roman" panose="02020603050405020304" pitchFamily="18" charset="0"/>
            </a:endParaRPr>
          </a:p>
          <a:p>
            <a:r>
              <a:rPr lang="fr-FR" b="1" dirty="0" smtClean="0"/>
              <a:t>                                                                               </a:t>
            </a:r>
          </a:p>
          <a:p>
            <a:r>
              <a:rPr lang="fr-FR" b="1" dirty="0"/>
              <a:t> </a:t>
            </a:r>
            <a:r>
              <a:rPr lang="fr-FR" b="1" dirty="0" smtClean="0"/>
              <a:t>                                                                                      </a:t>
            </a:r>
            <a:r>
              <a:rPr lang="fr-FR" b="1" dirty="0" smtClean="0"/>
              <a:t>SNESPS</a:t>
            </a:r>
            <a:endParaRPr lang="fr-FR" dirty="0" smtClean="0"/>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3593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u="sng" dirty="0" smtClean="0"/>
              <a:t>CONTEXTE </a:t>
            </a:r>
            <a:r>
              <a:rPr lang="fr-FR" sz="2700" b="1" u="sng" dirty="0"/>
              <a:t>/ JUSTIFICATION DE LA CAMPAGNE NATIONALE DE VACCINATIONCONTRE LA ROUGEOLE</a:t>
            </a:r>
            <a:r>
              <a:rPr lang="fr-FR" sz="2700" b="1" i="1" dirty="0"/>
              <a:t/>
            </a:r>
            <a:br>
              <a:rPr lang="fr-FR" sz="2700" b="1" i="1" dirty="0"/>
            </a:br>
            <a:r>
              <a:rPr lang="fr-FR" dirty="0"/>
              <a:t> </a:t>
            </a:r>
            <a:br>
              <a:rPr lang="fr-FR" dirty="0"/>
            </a:br>
            <a:endParaRPr lang="fr-FR" dirty="0"/>
          </a:p>
        </p:txBody>
      </p:sp>
      <p:sp>
        <p:nvSpPr>
          <p:cNvPr id="4" name="Espace réservé du contenu 3"/>
          <p:cNvSpPr>
            <a:spLocks noGrp="1"/>
          </p:cNvSpPr>
          <p:nvPr>
            <p:ph idx="1"/>
          </p:nvPr>
        </p:nvSpPr>
        <p:spPr>
          <a:xfrm>
            <a:off x="2589212" y="1392186"/>
            <a:ext cx="8915400" cy="3777622"/>
          </a:xfrm>
        </p:spPr>
        <p:txBody>
          <a:bodyPr>
            <a:noAutofit/>
          </a:bodyPr>
          <a:lstStyle/>
          <a:p>
            <a:pPr marL="0" indent="0">
              <a:buNone/>
            </a:pPr>
            <a:r>
              <a:rPr lang="fr-FR" sz="1400" dirty="0"/>
              <a:t> </a:t>
            </a:r>
          </a:p>
          <a:p>
            <a:r>
              <a:rPr lang="fr-FR" sz="1400" dirty="0"/>
              <a:t>Le Gabon notre pays connait depuis janvier 2016, une épidémie de rougeole. Cette épidémie touche particulièrement 24 départements sanitaires sur 51 que dénombre notre pays. Par ailleurs, six (6) cas de décès ont été enregistrés courant mi-janvier 2017. </a:t>
            </a:r>
          </a:p>
          <a:p>
            <a:r>
              <a:rPr lang="fr-FR" sz="1400" dirty="0"/>
              <a:t>Cette urgence de santé publique touche principalement les enfants dont l’âge varie entre 9 et 59 mois. Aussi, il est important de rappeler que la couverture vaccinale depuis ces cinq dernières années demeure une faiblesse à relever soit 70% contre 90% attendus.</a:t>
            </a:r>
          </a:p>
          <a:p>
            <a:r>
              <a:rPr lang="fr-FR" sz="1400" dirty="0"/>
              <a:t>A cet effet, il est impératif de protéger les enfants à bas âges de l’épidémie en faisant vacciner au moins 95% de la population cible et d’administrer une dose de vitamine A qui permet de renforcer les défenses naturelles de l’organisme, de résister aux maladies telles que la rougeole, les infections respiratoires et les troubles oculaires.</a:t>
            </a:r>
          </a:p>
          <a:p>
            <a:r>
              <a:rPr lang="fr-FR" sz="1400" dirty="0"/>
              <a:t>A ce titre, l’adhésion et l’implication des médias dans la chaine de transmission d’informations et d’éducation des populations s’avère plus que nécessaire au regard de son influence au sein des sociétés.   </a:t>
            </a:r>
          </a:p>
          <a:p>
            <a:r>
              <a:rPr lang="fr-FR" sz="1400" b="1" dirty="0" smtClean="0"/>
              <a:t>Objectif </a:t>
            </a:r>
            <a:r>
              <a:rPr lang="fr-FR" sz="1400" b="1" dirty="0"/>
              <a:t>général :</a:t>
            </a:r>
            <a:endParaRPr lang="fr-FR" sz="1400" dirty="0"/>
          </a:p>
          <a:p>
            <a:r>
              <a:rPr lang="fr-FR" sz="1400" dirty="0" smtClean="0"/>
              <a:t>Diffuser </a:t>
            </a:r>
            <a:r>
              <a:rPr lang="fr-FR" sz="1400" dirty="0"/>
              <a:t>les messages et spots radio/tv sur l’organisation de la Campagne Nationale de Vaccination et l’administration de la </a:t>
            </a:r>
            <a:r>
              <a:rPr lang="fr-FR" sz="1400" b="1" dirty="0"/>
              <a:t>vitamine A</a:t>
            </a:r>
            <a:r>
              <a:rPr lang="fr-FR" sz="1400" dirty="0"/>
              <a:t> à tous les enfants âgés de 6 mois à 5 ans sur l’ensemble du territoire national.</a:t>
            </a:r>
          </a:p>
          <a:p>
            <a:r>
              <a:rPr lang="fr-FR" sz="1400" b="1" dirty="0" smtClean="0"/>
              <a:t>Objectifs </a:t>
            </a:r>
            <a:r>
              <a:rPr lang="fr-FR" sz="1400" b="1" dirty="0"/>
              <a:t>spécifiques :</a:t>
            </a:r>
            <a:endParaRPr lang="fr-FR" sz="1400" dirty="0"/>
          </a:p>
          <a:p>
            <a:pPr lvl="0"/>
            <a:r>
              <a:rPr lang="fr-FR" sz="1400" dirty="0" smtClean="0"/>
              <a:t>Organiser </a:t>
            </a:r>
            <a:r>
              <a:rPr lang="fr-FR" sz="1400" dirty="0"/>
              <a:t>au moins 05 débats interactifs d’ici le 23 avril 2017,</a:t>
            </a:r>
          </a:p>
          <a:p>
            <a:pPr lvl="0"/>
            <a:r>
              <a:rPr lang="fr-FR" sz="1400" dirty="0"/>
              <a:t>Diffuser au moins 02 spots éducatifs à l’endroit des communautés par jour d’ici le 19 avril 2017,</a:t>
            </a:r>
          </a:p>
          <a:p>
            <a:pPr lvl="0"/>
            <a:r>
              <a:rPr lang="fr-FR" sz="1400" dirty="0"/>
              <a:t>Organiser au moins 01 reportage par jour d’ici le 23 avril 2017,</a:t>
            </a:r>
          </a:p>
          <a:p>
            <a:pPr lvl="0"/>
            <a:r>
              <a:rPr lang="fr-FR" sz="1400" dirty="0"/>
              <a:t>Couvrir au moins 90% des activités de lancement de la campagne d’ici le 19 avril 2017,</a:t>
            </a:r>
          </a:p>
          <a:p>
            <a:pPr lvl="0"/>
            <a:r>
              <a:rPr lang="fr-FR" sz="1400" dirty="0"/>
              <a:t>Diffuser au moins 02 articles qui font la promotion de la vaccination et l’administration de la vitamine A d’ici le 23 avril 2017.</a:t>
            </a:r>
          </a:p>
          <a:p>
            <a:pPr marL="0" indent="0">
              <a:buNone/>
            </a:pPr>
            <a:endParaRPr lang="fr-FR" sz="1400" dirty="0"/>
          </a:p>
        </p:txBody>
      </p:sp>
    </p:spTree>
    <p:extLst>
      <p:ext uri="{BB962C8B-B14F-4D97-AF65-F5344CB8AC3E}">
        <p14:creationId xmlns:p14="http://schemas.microsoft.com/office/powerpoint/2010/main" val="2798421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82374"/>
            <a:ext cx="8915400" cy="3777622"/>
          </a:xfrm>
        </p:spPr>
        <p:txBody>
          <a:bodyPr>
            <a:noAutofit/>
          </a:bodyPr>
          <a:lstStyle/>
          <a:p>
            <a:r>
              <a:rPr lang="fr-FR" sz="1400" b="1" dirty="0"/>
              <a:t>Résultats attendus :</a:t>
            </a:r>
            <a:endParaRPr lang="fr-FR" sz="1400" dirty="0"/>
          </a:p>
          <a:p>
            <a:pPr lvl="0"/>
            <a:r>
              <a:rPr lang="fr-FR" sz="1400" dirty="0" smtClean="0"/>
              <a:t>au </a:t>
            </a:r>
            <a:r>
              <a:rPr lang="fr-FR" sz="1400" dirty="0"/>
              <a:t>moins 05 débats interactifs sont organisés d’ici le 23 avril 2017,</a:t>
            </a:r>
          </a:p>
          <a:p>
            <a:pPr lvl="0"/>
            <a:r>
              <a:rPr lang="fr-FR" sz="1400" dirty="0"/>
              <a:t>au moins 02 </a:t>
            </a:r>
            <a:r>
              <a:rPr lang="fr-FR" sz="1400" dirty="0" err="1"/>
              <a:t>spotséducatifs</a:t>
            </a:r>
            <a:r>
              <a:rPr lang="fr-FR" sz="1400" dirty="0"/>
              <a:t> à l’endroit des communautés sont </a:t>
            </a:r>
            <a:r>
              <a:rPr lang="fr-FR" sz="1400" dirty="0" err="1"/>
              <a:t>diffuséspar</a:t>
            </a:r>
            <a:r>
              <a:rPr lang="fr-FR" sz="1400" dirty="0"/>
              <a:t> jour d’ici le 19 avril 2017</a:t>
            </a:r>
          </a:p>
          <a:p>
            <a:pPr lvl="0"/>
            <a:r>
              <a:rPr lang="fr-FR" sz="1400" dirty="0"/>
              <a:t>au moins 01 reportage est organisé par jour d’ici le 23 avril 2017</a:t>
            </a:r>
          </a:p>
          <a:p>
            <a:pPr lvl="0"/>
            <a:r>
              <a:rPr lang="fr-FR" sz="1400" dirty="0"/>
              <a:t>au moins 90% des activités de lancement de la campagne sont Couvertes d’ici le 19 avril 2017</a:t>
            </a:r>
          </a:p>
          <a:p>
            <a:pPr lvl="0"/>
            <a:r>
              <a:rPr lang="fr-FR" sz="1400" dirty="0"/>
              <a:t>au moins 02 articles qui font la promotion de la vaccination et l’administration de la vitamine A  sont diffusés d’ici le 23 avril 2017</a:t>
            </a:r>
            <a:r>
              <a:rPr lang="fr-FR" sz="1400" dirty="0" smtClean="0"/>
              <a:t>.</a:t>
            </a:r>
            <a:r>
              <a:rPr lang="fr-FR" sz="1400" b="1" dirty="0"/>
              <a:t> </a:t>
            </a:r>
            <a:endParaRPr lang="fr-FR" sz="1400" dirty="0"/>
          </a:p>
          <a:p>
            <a:r>
              <a:rPr lang="fr-FR" sz="1400" b="1" dirty="0"/>
              <a:t>Actions</a:t>
            </a:r>
            <a:r>
              <a:rPr lang="fr-FR" sz="1400" dirty="0"/>
              <a:t> </a:t>
            </a:r>
            <a:r>
              <a:rPr lang="fr-FR" sz="1400" b="1" dirty="0" smtClean="0"/>
              <a:t>:</a:t>
            </a:r>
            <a:r>
              <a:rPr lang="fr-FR" sz="1400" dirty="0"/>
              <a:t> </a:t>
            </a:r>
          </a:p>
          <a:p>
            <a:pPr lvl="0"/>
            <a:r>
              <a:rPr lang="fr-FR" sz="1400" dirty="0"/>
              <a:t>Emissions éducatives, informatives et divertissantes</a:t>
            </a:r>
          </a:p>
          <a:p>
            <a:pPr lvl="0"/>
            <a:r>
              <a:rPr lang="fr-FR" sz="1400" dirty="0"/>
              <a:t>Spots et communiqués </a:t>
            </a:r>
          </a:p>
          <a:p>
            <a:pPr lvl="0"/>
            <a:r>
              <a:rPr lang="fr-FR" sz="1400" dirty="0"/>
              <a:t>Reportages </a:t>
            </a:r>
          </a:p>
          <a:p>
            <a:pPr lvl="0"/>
            <a:r>
              <a:rPr lang="fr-FR" sz="1400" dirty="0"/>
              <a:t>Interviews et débats </a:t>
            </a:r>
          </a:p>
          <a:p>
            <a:pPr lvl="0"/>
            <a:r>
              <a:rPr lang="fr-FR" sz="1400" dirty="0"/>
              <a:t>Articles </a:t>
            </a:r>
          </a:p>
          <a:p>
            <a:r>
              <a:rPr lang="fr-FR" sz="1400" b="1" i="1" u="sng" dirty="0" smtClean="0"/>
              <a:t>QUELQUES </a:t>
            </a:r>
            <a:r>
              <a:rPr lang="fr-FR" sz="1400" b="1" i="1" u="sng" dirty="0"/>
              <a:t>INFORMATIONS CLES SUR LA CAMPAGNE :</a:t>
            </a:r>
            <a:endParaRPr lang="fr-FR" sz="1400" b="1" i="1" dirty="0"/>
          </a:p>
          <a:p>
            <a:r>
              <a:rPr lang="fr-FR" sz="1400" b="1" dirty="0" smtClean="0"/>
              <a:t>QUOI</a:t>
            </a:r>
            <a:r>
              <a:rPr lang="fr-FR" sz="1400" b="1" dirty="0"/>
              <a:t> ?</a:t>
            </a:r>
            <a:endParaRPr lang="fr-FR" sz="1400" dirty="0"/>
          </a:p>
          <a:p>
            <a:pPr lvl="0"/>
            <a:r>
              <a:rPr lang="fr-FR" sz="1400" dirty="0"/>
              <a:t>L’organisation de la campagne nationale de vaccination contre l’épidémie de rougeole couplée à la vitamine A</a:t>
            </a:r>
            <a:r>
              <a:rPr lang="fr-FR" sz="1400" dirty="0" smtClean="0"/>
              <a:t>.</a:t>
            </a:r>
            <a:r>
              <a:rPr lang="fr-FR" sz="1400" dirty="0"/>
              <a:t> </a:t>
            </a:r>
          </a:p>
          <a:p>
            <a:r>
              <a:rPr lang="fr-FR" sz="1400" b="1" dirty="0"/>
              <a:t>QUAND ?</a:t>
            </a:r>
            <a:endParaRPr lang="fr-FR" sz="1400" dirty="0"/>
          </a:p>
          <a:p>
            <a:pPr lvl="0"/>
            <a:r>
              <a:rPr lang="fr-FR" sz="1400" dirty="0" smtClean="0"/>
              <a:t>les19</a:t>
            </a:r>
            <a:r>
              <a:rPr lang="fr-FR" sz="1400" dirty="0"/>
              <a:t>, 20, 21, 22 et 23 avril </a:t>
            </a:r>
            <a:r>
              <a:rPr lang="fr-FR" sz="1400" dirty="0" smtClean="0"/>
              <a:t>2017</a:t>
            </a:r>
            <a:endParaRPr lang="fr-FR" sz="1400" dirty="0"/>
          </a:p>
          <a:p>
            <a:r>
              <a:rPr lang="fr-FR" sz="1400" b="1" dirty="0"/>
              <a:t>QUI </a:t>
            </a:r>
            <a:r>
              <a:rPr lang="fr-FR" sz="1400" b="1" dirty="0" smtClean="0"/>
              <a:t>?</a:t>
            </a:r>
            <a:endParaRPr lang="fr-FR" sz="1400" dirty="0"/>
          </a:p>
          <a:p>
            <a:r>
              <a:rPr lang="fr-FR" sz="1400" b="1" dirty="0"/>
              <a:t>Vitamine A :</a:t>
            </a:r>
            <a:endParaRPr lang="fr-FR" sz="1400" dirty="0"/>
          </a:p>
          <a:p>
            <a:pPr lvl="0"/>
            <a:r>
              <a:rPr lang="fr-FR" sz="1400" dirty="0"/>
              <a:t>Tous les enfants âgés de 6 à 59 mois; </a:t>
            </a:r>
          </a:p>
          <a:p>
            <a:r>
              <a:rPr lang="fr-FR" sz="1400" b="1" dirty="0"/>
              <a:t>Rougeole :</a:t>
            </a:r>
            <a:endParaRPr lang="fr-FR" sz="1400" dirty="0"/>
          </a:p>
          <a:p>
            <a:pPr lvl="0"/>
            <a:r>
              <a:rPr lang="fr-FR" sz="1400" dirty="0"/>
              <a:t>Tous les enfants âgés de 9 mois à 5 ans quel que soit leur statut </a:t>
            </a:r>
            <a:r>
              <a:rPr lang="fr-FR" sz="1400" dirty="0" smtClean="0"/>
              <a:t>vaccinal</a:t>
            </a:r>
            <a:endParaRPr lang="fr-FR" sz="1400" dirty="0"/>
          </a:p>
          <a:p>
            <a:r>
              <a:rPr lang="fr-FR" sz="1400" b="1" dirty="0"/>
              <a:t>COMMENT ? </a:t>
            </a:r>
            <a:endParaRPr lang="fr-FR" sz="1400" dirty="0"/>
          </a:p>
          <a:p>
            <a:pPr lvl="0"/>
            <a:r>
              <a:rPr lang="fr-FR" sz="1400" dirty="0"/>
              <a:t>Chaque  enfant recevra une injection du vaccin (</a:t>
            </a:r>
            <a:r>
              <a:rPr lang="fr-FR" sz="1400" b="1" dirty="0"/>
              <a:t>VAR</a:t>
            </a:r>
            <a:r>
              <a:rPr lang="fr-FR" sz="1400" dirty="0"/>
              <a:t>) à l’épaule droite et une dose de vitamine A</a:t>
            </a:r>
          </a:p>
          <a:p>
            <a:pPr marL="0" indent="0">
              <a:buNone/>
            </a:pPr>
            <a:endParaRPr lang="fr-FR" sz="1400" dirty="0"/>
          </a:p>
        </p:txBody>
      </p:sp>
    </p:spTree>
    <p:extLst>
      <p:ext uri="{BB962C8B-B14F-4D97-AF65-F5344CB8AC3E}">
        <p14:creationId xmlns:p14="http://schemas.microsoft.com/office/powerpoint/2010/main" val="1876692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TotalTime>
  <Words>45</Words>
  <Application>Microsoft Office PowerPoint</Application>
  <PresentationFormat>Grand écran</PresentationFormat>
  <Paragraphs>56</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Century Gothic</vt:lpstr>
      <vt:lpstr>Lucida Sans Unicode</vt:lpstr>
      <vt:lpstr>Times New Roman</vt:lpstr>
      <vt:lpstr>Wingdings 3</vt:lpstr>
      <vt:lpstr>Brin</vt:lpstr>
      <vt:lpstr>Présentation PowerPoint</vt:lpstr>
      <vt:lpstr>CONTEXTE / JUSTIFICATION DE LA CAMPAGNE NATIONALE DE VACCINATIONCONTRE LA ROUGEOLE   </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5</cp:revision>
  <dcterms:created xsi:type="dcterms:W3CDTF">2017-04-12T11:16:16Z</dcterms:created>
  <dcterms:modified xsi:type="dcterms:W3CDTF">2017-04-12T11:58:17Z</dcterms:modified>
</cp:coreProperties>
</file>